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6" r:id="rId7"/>
    <p:sldId id="292" r:id="rId8"/>
    <p:sldId id="293" r:id="rId9"/>
    <p:sldId id="261" r:id="rId10"/>
    <p:sldId id="263" r:id="rId11"/>
    <p:sldId id="262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F230-A848-48B9-8B2E-42FAE27B71BC}" type="datetimeFigureOut">
              <a:rPr lang="pt-PT" smtClean="0"/>
              <a:pPr/>
              <a:t>16-12-2010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1010-4B3C-463E-8E0F-C078F26F348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B27F7-2DA9-448B-B372-45A23A0E3302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687B07-58E2-4F1A-8618-90CCBA6144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AFB8-710E-4A27-9B9E-FA6B66A72E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00800" cy="1473200"/>
          </a:xfrm>
        </p:spPr>
        <p:txBody>
          <a:bodyPr>
            <a:normAutofit/>
          </a:bodyPr>
          <a:lstStyle/>
          <a:p>
            <a:r>
              <a:rPr lang="pt-PT" b="1" dirty="0" smtClean="0">
                <a:latin typeface="Castellar" pitchFamily="18" charset="0"/>
              </a:rPr>
              <a:t>Química A- 12ºAno</a:t>
            </a:r>
          </a:p>
          <a:p>
            <a:r>
              <a:rPr lang="pt-PT" b="1" dirty="0" smtClean="0">
                <a:latin typeface="Castellar" pitchFamily="18" charset="0"/>
              </a:rPr>
              <a:t>Grupo:  Carla carmo,  </a:t>
            </a:r>
            <a:r>
              <a:rPr lang="pt-PT" b="1" dirty="0">
                <a:latin typeface="Castellar" pitchFamily="18" charset="0"/>
              </a:rPr>
              <a:t>Flávia </a:t>
            </a:r>
            <a:r>
              <a:rPr lang="pt-PT" b="1" dirty="0" smtClean="0">
                <a:latin typeface="Castellar" pitchFamily="18" charset="0"/>
              </a:rPr>
              <a:t>França, Irina Buraga, Iris Sousa</a:t>
            </a:r>
            <a:endParaRPr lang="en-US" b="1" dirty="0">
              <a:latin typeface="Castellar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732204"/>
          </a:xfrm>
        </p:spPr>
        <p:txBody>
          <a:bodyPr>
            <a:normAutofit/>
          </a:bodyPr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AL1.3” Corrosão e protecção dos metais”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789040"/>
            <a:ext cx="3168352" cy="290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6974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400800" cy="17526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Esperados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1248851" y="1818720"/>
            <a:ext cx="5985159" cy="1606102"/>
          </a:xfrm>
        </p:spPr>
        <p:txBody>
          <a:bodyPr/>
          <a:lstStyle/>
          <a:p>
            <a:r>
              <a:rPr lang="pt-PT" dirty="0" smtClean="0"/>
              <a:t>Resultados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92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7956946"/>
              </p:ext>
            </p:extLst>
          </p:nvPr>
        </p:nvGraphicFramePr>
        <p:xfrm>
          <a:off x="539552" y="836712"/>
          <a:ext cx="8064896" cy="580903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81345"/>
                <a:gridCol w="2464428"/>
                <a:gridCol w="4619123"/>
              </a:tblGrid>
              <a:tr h="484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Nº de tubo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Condições analisadas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Resultados esperados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(ferro)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Exposto ao 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Não ocorre o processo de corrosão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727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(ferro)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Agente </a:t>
                      </a:r>
                      <a:r>
                        <a:rPr lang="pt-PT" sz="1400" dirty="0" err="1">
                          <a:effectLst/>
                        </a:rPr>
                        <a:t>exsicante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Não ocorre a corrosão(porque não se encontrou em contacto com agentes que promovem a oxidação do ferro)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(aço)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Exposto ao 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</a:rPr>
                        <a:t>Não ocorre o processo de corrosão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(aço)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Agente </a:t>
                      </a:r>
                      <a:r>
                        <a:rPr lang="pt-PT" sz="1400" dirty="0" err="1">
                          <a:effectLst/>
                        </a:rPr>
                        <a:t>exsicante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Não ocorre a formação de ferrugem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(ferro)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Água destilada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r>
                        <a:rPr lang="pt-PT" sz="1400" dirty="0" smtClean="0">
                          <a:effectLst/>
                        </a:rPr>
                        <a:t>Ocorre a corrosão de ferro</a:t>
                      </a:r>
                      <a:endParaRPr lang="en-US" sz="140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(aço)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Água destilada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Ocorre a corrosão de ferro</a:t>
                      </a:r>
                      <a:endParaRPr lang="en-US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(aço)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Água da torneira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Ocorre a formação de ferrugem em grande escala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505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(ferro)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Água da torneira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Ocorre a corrosão do aço, no entanto em menor quantidade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65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(ferro)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Água fervida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Verifica-se a formação de ferrugem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  <a:tr h="48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19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(aço)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Água fervida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Há oxidação de ferro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97" marR="5319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15586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1ª Parte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41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9359567"/>
              </p:ext>
            </p:extLst>
          </p:nvPr>
        </p:nvGraphicFramePr>
        <p:xfrm>
          <a:off x="323528" y="908720"/>
          <a:ext cx="8424936" cy="56083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53395"/>
                <a:gridCol w="3003441"/>
                <a:gridCol w="4368100"/>
              </a:tblGrid>
              <a:tr h="298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de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Factores que enfluenciam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a corrosão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esperados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  <a:tr h="720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(ferro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Água salgada (presença de iões:Na</a:t>
                      </a:r>
                      <a:r>
                        <a:rPr lang="pt-PT" sz="1600" baseline="30000" dirty="0">
                          <a:effectLst/>
                        </a:rPr>
                        <a:t>+</a:t>
                      </a:r>
                      <a:r>
                        <a:rPr lang="pt-PT" sz="1600" dirty="0">
                          <a:effectLst/>
                        </a:rPr>
                        <a:t>e Cl</a:t>
                      </a:r>
                      <a:r>
                        <a:rPr lang="pt-PT" sz="1600" baseline="30000" dirty="0">
                          <a:effectLst/>
                        </a:rPr>
                        <a:t>-</a:t>
                      </a:r>
                      <a:r>
                        <a:rPr lang="pt-PT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        Ocorência de corrosão, </a:t>
                      </a:r>
                      <a:endParaRPr lang="en-US" sz="16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600">
                          <a:effectLst/>
                        </a:rPr>
                        <a:t>Na água salgada verifica-se maior quantidade de iões ,que permitem maior transporte de partículas com cargas eléctricas acelerando deste modo a oxidação do ferro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  <a:tr h="576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Aço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Água salgada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       Formação de ferrugem(em menor escala)</a:t>
                      </a:r>
                      <a:endParaRPr lang="en-US" sz="16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600">
                          <a:effectLst/>
                        </a:rPr>
                        <a:t>Na água salgada verifica-se maior quantidade de iões ,que permitem maior migração de partículas com cargas eléctricas acelerando a reacção química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  <a:tr h="100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(Ferro)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Solução ácida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Ocorrência de corrosão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Fe(s)→Fe</a:t>
                      </a:r>
                      <a:r>
                        <a:rPr lang="en-US" sz="1600" baseline="30000" dirty="0">
                          <a:effectLst/>
                        </a:rPr>
                        <a:t>2+</a:t>
                      </a:r>
                      <a:r>
                        <a:rPr lang="en-US" sz="1600" dirty="0">
                          <a:effectLst/>
                        </a:rPr>
                        <a:t>(aq)+2e</a:t>
                      </a:r>
                      <a:r>
                        <a:rPr lang="en-US" sz="1600" baseline="300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600" dirty="0">
                          <a:effectLst/>
                        </a:rPr>
                        <a:t>Ao adicionar-se iões H</a:t>
                      </a:r>
                      <a:r>
                        <a:rPr lang="pt-PT" sz="1600" baseline="30000" dirty="0">
                          <a:effectLst/>
                        </a:rPr>
                        <a:t>+</a:t>
                      </a:r>
                      <a:r>
                        <a:rPr lang="pt-PT" sz="1600" dirty="0">
                          <a:effectLst/>
                        </a:rPr>
                        <a:t> é acelerada a formação do produto da reacção,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600" dirty="0">
                          <a:effectLst/>
                        </a:rPr>
                        <a:t>A reacção em causa evolui no sentido directo ou seja, espera-se que haja formação de ferrugem à grande escala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15586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pt-P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Parte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36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6731653"/>
              </p:ext>
            </p:extLst>
          </p:nvPr>
        </p:nvGraphicFramePr>
        <p:xfrm>
          <a:off x="214282" y="214290"/>
          <a:ext cx="8463314" cy="64495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58193"/>
                <a:gridCol w="3017122"/>
                <a:gridCol w="4387999"/>
              </a:tblGrid>
              <a:tr h="479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de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Factores que enfluenciam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a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esperados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  <a:tr h="1504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Solução ácida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Ocorrência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dirty="0" err="1">
                          <a:effectLst/>
                        </a:rPr>
                        <a:t>corrosão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400" dirty="0">
                          <a:effectLst/>
                        </a:rPr>
                        <a:t>Fe(s)→Fe</a:t>
                      </a:r>
                      <a:r>
                        <a:rPr lang="en-US" sz="1400" baseline="30000" dirty="0">
                          <a:effectLst/>
                        </a:rPr>
                        <a:t>2+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aq</a:t>
                      </a:r>
                      <a:r>
                        <a:rPr lang="en-US" sz="1400" dirty="0">
                          <a:effectLst/>
                        </a:rPr>
                        <a:t>)+2e</a:t>
                      </a:r>
                      <a:r>
                        <a:rPr lang="en-US" sz="1400" baseline="300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Ao adicionar-se iões H</a:t>
                      </a:r>
                      <a:r>
                        <a:rPr lang="pt-PT" sz="1400" baseline="30000" dirty="0">
                          <a:effectLst/>
                        </a:rPr>
                        <a:t>+</a:t>
                      </a:r>
                      <a:r>
                        <a:rPr lang="pt-PT" sz="1400" dirty="0">
                          <a:effectLst/>
                        </a:rPr>
                        <a:t> é acelerada a formação do produto da reacção,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A reacção em causa evolui no sentido directo ou seja, espera-se que haja formação de ferrugem à pequena  escala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  <a:tr h="1504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Solução básica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Formação de ferrugem  em menor escala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400" dirty="0">
                          <a:effectLst/>
                        </a:rPr>
                        <a:t>O</a:t>
                      </a:r>
                      <a:r>
                        <a:rPr lang="pt-PT" sz="1400" baseline="-25000" dirty="0">
                          <a:effectLst/>
                        </a:rPr>
                        <a:t>2</a:t>
                      </a:r>
                      <a:r>
                        <a:rPr lang="pt-PT" sz="1400" dirty="0">
                          <a:effectLst/>
                        </a:rPr>
                        <a:t>(g)+2H</a:t>
                      </a:r>
                      <a:r>
                        <a:rPr lang="pt-PT" sz="1400" baseline="-25000" dirty="0">
                          <a:effectLst/>
                        </a:rPr>
                        <a:t>2</a:t>
                      </a:r>
                      <a:r>
                        <a:rPr lang="pt-PT" sz="1400" dirty="0">
                          <a:effectLst/>
                        </a:rPr>
                        <a:t>O(l)+4e</a:t>
                      </a:r>
                      <a:r>
                        <a:rPr lang="pt-PT" sz="1400" baseline="30000" dirty="0">
                          <a:effectLst/>
                        </a:rPr>
                        <a:t>-</a:t>
                      </a:r>
                      <a:r>
                        <a:rPr lang="pt-PT" sz="1400" dirty="0">
                          <a:effectLst/>
                        </a:rPr>
                        <a:t>→4OH</a:t>
                      </a:r>
                      <a:r>
                        <a:rPr lang="pt-PT" sz="1400" baseline="300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Deste modo, ao adicionar-se a solução básica(NaOH) aumenta a quantidade do produto, ou seja de OH</a:t>
                      </a:r>
                      <a:r>
                        <a:rPr lang="pt-PT" sz="1400" baseline="300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A reacção evolui no sentido inverso</a:t>
                      </a:r>
                      <a:endParaRPr lang="en-US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  <a:tr h="2155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Solução alcalina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Não se espera que haja corrosão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400" dirty="0">
                          <a:effectLst/>
                        </a:rPr>
                        <a:t>O</a:t>
                      </a:r>
                      <a:r>
                        <a:rPr lang="pt-PT" sz="1400" baseline="-25000" dirty="0">
                          <a:effectLst/>
                        </a:rPr>
                        <a:t>2</a:t>
                      </a:r>
                      <a:r>
                        <a:rPr lang="pt-PT" sz="1400" dirty="0">
                          <a:effectLst/>
                        </a:rPr>
                        <a:t>(g)+2H</a:t>
                      </a:r>
                      <a:r>
                        <a:rPr lang="pt-PT" sz="1400" baseline="-25000" dirty="0">
                          <a:effectLst/>
                        </a:rPr>
                        <a:t>2</a:t>
                      </a:r>
                      <a:r>
                        <a:rPr lang="pt-PT" sz="1400" dirty="0">
                          <a:effectLst/>
                        </a:rPr>
                        <a:t>O(l)+4e</a:t>
                      </a:r>
                      <a:r>
                        <a:rPr lang="pt-PT" sz="1400" baseline="30000" dirty="0">
                          <a:effectLst/>
                        </a:rPr>
                        <a:t>-</a:t>
                      </a:r>
                      <a:r>
                        <a:rPr lang="pt-PT" sz="1400" dirty="0">
                          <a:effectLst/>
                        </a:rPr>
                        <a:t>→4OH</a:t>
                      </a:r>
                      <a:r>
                        <a:rPr lang="pt-PT" sz="1400" baseline="300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Deste modo, ao adicionar-se a solução básica(NaOH) aumenta a quantidade do produto, ou seja de OH</a:t>
                      </a:r>
                      <a:r>
                        <a:rPr lang="pt-PT" sz="1400" baseline="300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A reacção evolui no sentido inverso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pt-PT" sz="1400" dirty="0">
                          <a:effectLst/>
                        </a:rPr>
                        <a:t>No caso do aço, não se verifica corrosão uma vez que apresenta-se como uma liga metálica, possui maior resistência à corrosão</a:t>
                      </a:r>
                      <a:endParaRPr lang="en-US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5" marR="424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597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711544"/>
              </p:ext>
            </p:extLst>
          </p:nvPr>
        </p:nvGraphicFramePr>
        <p:xfrm>
          <a:off x="539552" y="764704"/>
          <a:ext cx="7992888" cy="57628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4296"/>
                <a:gridCol w="2664296"/>
                <a:gridCol w="2664296"/>
              </a:tblGrid>
              <a:tr h="443906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Nº tubo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Condições em que ocorre corrosão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Resultados esperados</a:t>
                      </a:r>
                      <a:endParaRPr lang="en-US" sz="1400" dirty="0"/>
                    </a:p>
                  </a:txBody>
                  <a:tcPr/>
                </a:tc>
              </a:tr>
              <a:tr h="1225584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8</a:t>
                      </a:r>
                    </a:p>
                    <a:p>
                      <a:r>
                        <a:rPr lang="pt-PT" sz="1400" dirty="0" smtClean="0"/>
                        <a:t> (Ferro)</a:t>
                      </a:r>
                    </a:p>
                    <a:p>
                      <a:r>
                        <a:rPr lang="pt-PT" sz="1400" dirty="0" smtClean="0"/>
                        <a:t> 23</a:t>
                      </a:r>
                    </a:p>
                    <a:p>
                      <a:r>
                        <a:rPr lang="pt-PT" sz="1400" dirty="0" smtClean="0"/>
                        <a:t>(Aço)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Prego mergulhado no óleo alimentar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Não ocorre corrosão</a:t>
                      </a:r>
                    </a:p>
                    <a:p>
                      <a:r>
                        <a:rPr lang="pt-PT" sz="1400" dirty="0" smtClean="0"/>
                        <a:t>( não está em contacto com nehum agente)</a:t>
                      </a:r>
                      <a:endParaRPr lang="en-US" sz="1400" dirty="0"/>
                    </a:p>
                  </a:txBody>
                  <a:tcPr/>
                </a:tc>
              </a:tr>
              <a:tr h="1508411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13</a:t>
                      </a:r>
                    </a:p>
                    <a:p>
                      <a:r>
                        <a:rPr lang="pt-PT" sz="1400" dirty="0" smtClean="0"/>
                        <a:t>(Ferro)</a:t>
                      </a:r>
                    </a:p>
                    <a:p>
                      <a:r>
                        <a:rPr lang="pt-PT" sz="1400" dirty="0" smtClean="0"/>
                        <a:t>28</a:t>
                      </a:r>
                    </a:p>
                    <a:p>
                      <a:r>
                        <a:rPr lang="pt-PT" sz="1400" dirty="0" smtClean="0"/>
                        <a:t>(Aço)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Água da torneira  com </a:t>
                      </a:r>
                      <a:r>
                        <a:rPr lang="pt-PT" sz="1400" baseline="0" dirty="0" smtClean="0"/>
                        <a:t>o prego enrolado em fita de magnésio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Não ocorre</a:t>
                      </a:r>
                      <a:r>
                        <a:rPr lang="pt-PT" sz="1400" baseline="0" dirty="0" smtClean="0"/>
                        <a:t> a formação de ferrugem </a:t>
                      </a:r>
                    </a:p>
                    <a:p>
                      <a:r>
                        <a:rPr lang="pt-PT" sz="1400" baseline="0" dirty="0" smtClean="0"/>
                        <a:t>(pois o Mg tem maior poder redutor que o Fe)</a:t>
                      </a:r>
                      <a:endParaRPr lang="en-US" sz="1400" dirty="0"/>
                    </a:p>
                  </a:txBody>
                  <a:tcPr/>
                </a:tc>
              </a:tr>
              <a:tr h="1508411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14</a:t>
                      </a:r>
                      <a:r>
                        <a:rPr lang="pt-PT" sz="1400" baseline="0" dirty="0" smtClean="0"/>
                        <a:t> </a:t>
                      </a:r>
                    </a:p>
                    <a:p>
                      <a:r>
                        <a:rPr lang="pt-PT" sz="1400" baseline="0" dirty="0" smtClean="0"/>
                        <a:t>(Ferro)</a:t>
                      </a:r>
                    </a:p>
                    <a:p>
                      <a:r>
                        <a:rPr lang="pt-PT" sz="1400" baseline="0" dirty="0" smtClean="0"/>
                        <a:t>29</a:t>
                      </a:r>
                    </a:p>
                    <a:p>
                      <a:r>
                        <a:rPr lang="pt-PT" sz="1400" baseline="0" dirty="0" smtClean="0"/>
                        <a:t>(Aço)</a:t>
                      </a:r>
                      <a:endParaRPr lang="pt-P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Água da</a:t>
                      </a:r>
                      <a:r>
                        <a:rPr lang="pt-PT" sz="1400" baseline="0" dirty="0" smtClean="0"/>
                        <a:t> torneira </a:t>
                      </a:r>
                    </a:p>
                    <a:p>
                      <a:r>
                        <a:rPr lang="pt-PT" sz="1400" baseline="0" dirty="0" smtClean="0"/>
                        <a:t>Com o prego enrolado em papel de aluminío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Não ocorre a formação</a:t>
                      </a:r>
                      <a:r>
                        <a:rPr lang="pt-PT" sz="1400" baseline="0" dirty="0" smtClean="0"/>
                        <a:t> de ferrugem</a:t>
                      </a:r>
                    </a:p>
                    <a:p>
                      <a:r>
                        <a:rPr lang="pt-PT" sz="1400" baseline="0" dirty="0" smtClean="0"/>
                        <a:t>( pois o Al tem maior poder redutor que o Fe)</a:t>
                      </a:r>
                      <a:endParaRPr lang="en-US" sz="1400" dirty="0"/>
                    </a:p>
                  </a:txBody>
                  <a:tcPr/>
                </a:tc>
              </a:tr>
              <a:tr h="1002319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11</a:t>
                      </a:r>
                    </a:p>
                    <a:p>
                      <a:r>
                        <a:rPr lang="pt-PT" sz="1400" dirty="0" smtClean="0"/>
                        <a:t>(Ferro)</a:t>
                      </a:r>
                    </a:p>
                    <a:p>
                      <a:r>
                        <a:rPr lang="pt-PT" sz="1400" dirty="0" smtClean="0"/>
                        <a:t>26</a:t>
                      </a:r>
                      <a:endParaRPr lang="en-US" sz="1400" dirty="0" smtClean="0"/>
                    </a:p>
                    <a:p>
                      <a:r>
                        <a:rPr lang="pt-PT" sz="1400" dirty="0" smtClean="0"/>
                        <a:t>(Aço)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Água</a:t>
                      </a:r>
                      <a:r>
                        <a:rPr lang="pt-PT" sz="1400" baseline="0" dirty="0" smtClean="0"/>
                        <a:t> da torneira  com o prego enrolado com um fio de cobre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Ocorre a formação de ferrugem </a:t>
                      </a:r>
                    </a:p>
                    <a:p>
                      <a:r>
                        <a:rPr lang="pt-PT" sz="1400" dirty="0" smtClean="0"/>
                        <a:t>(pois o Fe tem maior poder redutor que o Cu)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15586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3ª Parte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21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O</a:t>
            </a:r>
            <a:r>
              <a:rPr lang="pt-PT" sz="3200" dirty="0" smtClean="0"/>
              <a:t>btidos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Resultados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81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8178702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</a:t>
                      </a:r>
                      <a:endParaRPr lang="en-US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Exposto</a:t>
                      </a:r>
                      <a:r>
                        <a:rPr lang="pt-PT" sz="1600" baseline="0" dirty="0" smtClean="0">
                          <a:effectLst/>
                        </a:rPr>
                        <a:t> ao 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Exposto ao 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Não</a:t>
                      </a:r>
                      <a:r>
                        <a:rPr lang="pt-PT" sz="1600" baseline="0" dirty="0" smtClean="0">
                          <a:effectLst/>
                        </a:rPr>
                        <a:t> ocorreu a formação de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Não ocorreu a formação de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9223" name="Picture 4" descr="Description: C:\Users\Ion\AppData\Local\Microsoft\Windows\Temporary Internet Files\Content.Word\SAM_0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941" y="1571612"/>
            <a:ext cx="1613524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 descr="Description: C:\Users\Ion\AppData\Local\Microsoft\Windows\Temporary Internet Files\Content.Word\SAM_0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500174"/>
            <a:ext cx="1750187" cy="20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126" y="3897206"/>
            <a:ext cx="1747454" cy="18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942" y="3936658"/>
            <a:ext cx="1709598" cy="184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97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6262209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</a:t>
                      </a:r>
                      <a:endParaRPr lang="en-US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Agente</a:t>
                      </a:r>
                      <a:r>
                        <a:rPr lang="pt-PT" sz="1600" baseline="0" dirty="0" smtClean="0">
                          <a:effectLst/>
                        </a:rPr>
                        <a:t> </a:t>
                      </a:r>
                      <a:r>
                        <a:rPr lang="pt-PT" sz="1600" baseline="0" dirty="0" err="1" smtClean="0">
                          <a:effectLst/>
                        </a:rPr>
                        <a:t>exsicante</a:t>
                      </a: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Agente </a:t>
                      </a:r>
                      <a:r>
                        <a:rPr lang="pt-PT" sz="1600" baseline="0" dirty="0" err="1" smtClean="0">
                          <a:effectLst/>
                        </a:rPr>
                        <a:t>exsicante</a:t>
                      </a: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não ocorre corrosão</a:t>
                      </a: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Não</a:t>
                      </a:r>
                      <a:r>
                        <a:rPr lang="pt-PT" sz="1600" baseline="0" dirty="0" smtClean="0">
                          <a:effectLst/>
                        </a:rPr>
                        <a:t> ocorre corrosão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16317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571612"/>
            <a:ext cx="156858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:\quimica 12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786190"/>
            <a:ext cx="1667277" cy="22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quimica 12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786190"/>
            <a:ext cx="1668913" cy="22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3793191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3</a:t>
                      </a:r>
                      <a:endParaRPr lang="en-US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destilada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destilada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ocorre</a:t>
                      </a:r>
                      <a:r>
                        <a:rPr lang="pt-PT" sz="1600" baseline="0" dirty="0" smtClean="0">
                          <a:effectLst/>
                        </a:rPr>
                        <a:t> corrosão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(formação de ferrugem , com deposição da mesma)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 ocorre</a:t>
                      </a:r>
                      <a:r>
                        <a:rPr lang="pt-PT" sz="1600" baseline="0" dirty="0" smtClean="0">
                          <a:effectLst/>
                        </a:rPr>
                        <a:t> corrosão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(formação de ferrugem , com deposição da mesma)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3" name="Picture 2" descr="C:\Users\Ion\AppData\Local\Microsoft\Windows\Temporary Internet Files\Content.Word\SAM_07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61553"/>
            <a:ext cx="187220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1872208" cy="21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72142" y="3885652"/>
            <a:ext cx="2143140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99596" y="1572182"/>
            <a:ext cx="2088233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85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0012529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fervida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fervida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Formação</a:t>
                      </a:r>
                      <a:r>
                        <a:rPr lang="pt-PT" sz="1600" baseline="0" dirty="0" smtClean="0">
                          <a:effectLst/>
                        </a:rPr>
                        <a:t> de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Formação de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428736"/>
            <a:ext cx="1928826" cy="196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627" y="3645024"/>
            <a:ext cx="1862067" cy="2353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98621" y="1473157"/>
            <a:ext cx="1961051" cy="1872210"/>
          </a:xfrm>
          <a:prstGeom prst="rect">
            <a:avLst/>
          </a:prstGeom>
        </p:spPr>
      </p:pic>
      <p:pic>
        <p:nvPicPr>
          <p:cNvPr id="13317" name="Picture 5" descr="H:\quimica 12\Fotografia0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5129" y="3924251"/>
            <a:ext cx="2382133" cy="17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72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6400800" cy="504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P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Questões-problema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357290" y="2000240"/>
            <a:ext cx="2245469" cy="1512168"/>
          </a:xfrm>
          <a:prstGeom prst="wedgeRoundRectCallout">
            <a:avLst>
              <a:gd name="adj1" fmla="val 35596"/>
              <a:gd name="adj2" fmla="val -9417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a typeface="Batang" pitchFamily="18" charset="-127"/>
              </a:rPr>
              <a:t>“Quais os factores que influenciam a corrosão de um metal?”</a:t>
            </a:r>
            <a:endParaRPr lang="en-US" b="1" dirty="0">
              <a:ea typeface="Batang" pitchFamily="18" charset="-127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00694" y="2285992"/>
            <a:ext cx="2245469" cy="972108"/>
          </a:xfrm>
          <a:prstGeom prst="wedgeRoundRectCallout">
            <a:avLst>
              <a:gd name="adj1" fmla="val -33276"/>
              <a:gd name="adj2" fmla="val -15605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a typeface="Batang" pitchFamily="18" charset="-127"/>
              </a:rPr>
              <a:t>“ Como proteger um metal da corrosão?”</a:t>
            </a:r>
            <a:endParaRPr lang="en-US" b="1" dirty="0">
              <a:ea typeface="Batang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36601">
            <a:off x="4644008" y="3661819"/>
            <a:ext cx="3797280" cy="26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452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1450235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Salgada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Salgada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 Formação</a:t>
                      </a:r>
                      <a:r>
                        <a:rPr lang="pt-PT" sz="1600" baseline="0" dirty="0" smtClean="0">
                          <a:effectLst/>
                        </a:rPr>
                        <a:t> de ferrugem , em grande quantidade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Formação</a:t>
                      </a:r>
                      <a:r>
                        <a:rPr lang="pt-PT" sz="1600" baseline="0" dirty="0" smtClean="0">
                          <a:effectLst/>
                        </a:rPr>
                        <a:t> de ferrugem , em grande quantidade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556792"/>
            <a:ext cx="1721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3857628"/>
            <a:ext cx="1656184" cy="2361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45251" y="1697965"/>
            <a:ext cx="2198949" cy="180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43908" y="4156762"/>
            <a:ext cx="2384218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812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2949362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Solução</a:t>
                      </a:r>
                      <a:r>
                        <a:rPr lang="pt-PT" sz="1600" baseline="0" dirty="0" smtClean="0">
                          <a:effectLst/>
                        </a:rPr>
                        <a:t> ácida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Solução ácida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Não ocorre corrosão </a:t>
                      </a: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 Ocorre corrosão com deposição da ferrugem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3857628"/>
            <a:ext cx="1714512" cy="2211160"/>
          </a:xfrm>
          <a:prstGeom prst="rect">
            <a:avLst/>
          </a:prstGeom>
        </p:spPr>
      </p:pic>
      <p:pic>
        <p:nvPicPr>
          <p:cNvPr id="15362" name="Picture 2" descr="H:\quimica 12\Fotografia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3579" y="4140510"/>
            <a:ext cx="2271291" cy="1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H:\quimica 12\Fotografia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0026" y="1591752"/>
            <a:ext cx="2093673" cy="17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428736"/>
            <a:ext cx="1714512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70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7510438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Solução</a:t>
                      </a:r>
                      <a:r>
                        <a:rPr lang="pt-PT" sz="1600" baseline="0" dirty="0" smtClean="0">
                          <a:effectLst/>
                        </a:rPr>
                        <a:t> alcalina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Solução alcalina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 corrosão (quantidades vestigiais de ferrugem)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Não ocorreu a formação de ferrugem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500174"/>
            <a:ext cx="1688277" cy="2160241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929066"/>
            <a:ext cx="1643074" cy="21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3927733"/>
            <a:ext cx="1714512" cy="2144474"/>
          </a:xfrm>
          <a:prstGeom prst="rect">
            <a:avLst/>
          </a:prstGeom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00021"/>
            <a:ext cx="1708634" cy="214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6726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971928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Óleo</a:t>
                      </a:r>
                      <a:r>
                        <a:rPr lang="pt-PT" sz="1600" baseline="0" dirty="0" smtClean="0">
                          <a:effectLst/>
                        </a:rPr>
                        <a:t> alimentar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Óleo alimentar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Não ocorre corrosão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Não ocorre corrosão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3786190"/>
            <a:ext cx="1838231" cy="2353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3786190"/>
            <a:ext cx="1765083" cy="2353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500174"/>
            <a:ext cx="1765083" cy="206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1428736"/>
            <a:ext cx="1730220" cy="22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75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982148"/>
              </p:ext>
            </p:extLst>
          </p:nvPr>
        </p:nvGraphicFramePr>
        <p:xfrm>
          <a:off x="179513" y="246530"/>
          <a:ext cx="8496942" cy="6169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96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4381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e o prego torcido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e o prego torcido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depoisção da ferrugem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3" y="1482998"/>
            <a:ext cx="1819088" cy="2137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3786190"/>
            <a:ext cx="1712139" cy="2425452"/>
          </a:xfrm>
          <a:prstGeom prst="rect">
            <a:avLst/>
          </a:prstGeom>
        </p:spPr>
      </p:pic>
      <p:pic>
        <p:nvPicPr>
          <p:cNvPr id="17410" name="Picture 2" descr="H:\quimica 12\Fotografia0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680" y="4076114"/>
            <a:ext cx="2500123" cy="17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H:\quimica 12\Fotografia0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6630" y="1533710"/>
            <a:ext cx="2132800" cy="19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64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4006013"/>
              </p:ext>
            </p:extLst>
          </p:nvPr>
        </p:nvGraphicFramePr>
        <p:xfrm>
          <a:off x="179513" y="246530"/>
          <a:ext cx="8496942" cy="6350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115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519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e o prego riscado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e o prego  riscado</a:t>
                      </a: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depoisção da ferrugem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526281"/>
            <a:ext cx="1711077" cy="2117033"/>
          </a:xfrm>
          <a:prstGeom prst="rect">
            <a:avLst/>
          </a:prstGeom>
        </p:spPr>
      </p:pic>
      <p:pic>
        <p:nvPicPr>
          <p:cNvPr id="18434" name="Picture 2" descr="H:\quimica 12\Fotografia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888" y="1723328"/>
            <a:ext cx="2117033" cy="16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857629"/>
            <a:ext cx="1711077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 descr="F:\quimica 12\Fotografia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929066"/>
            <a:ext cx="1643074" cy="2190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272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5702054"/>
              </p:ext>
            </p:extLst>
          </p:nvPr>
        </p:nvGraphicFramePr>
        <p:xfrm>
          <a:off x="179513" y="246530"/>
          <a:ext cx="8496942" cy="6350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115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519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com o prego enrolado em cobre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com o prego enrolado em cobre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47467"/>
            <a:ext cx="1649914" cy="216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2395"/>
            <a:ext cx="1728192" cy="233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:\quimica 12\Fotografia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1943" y="1793929"/>
            <a:ext cx="2175639" cy="16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H:\quimica 12\Fotografia0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5317" y="4308229"/>
            <a:ext cx="2357455" cy="15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60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442586"/>
              </p:ext>
            </p:extLst>
          </p:nvPr>
        </p:nvGraphicFramePr>
        <p:xfrm>
          <a:off x="179513" y="246530"/>
          <a:ext cx="8496942" cy="6350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862"/>
                <a:gridCol w="1511326"/>
              </a:tblGrid>
              <a:tr h="115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519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com o prego enrolado em fio de cromoníquel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com o prego enrolado em fio de cromoníquel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formação de ferrugem nas partes não revestidas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formação de ferrugem nas partes não revestidas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20482" name="Picture 2" descr="H:\quimica 12\Fotografia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2213" y="4332771"/>
            <a:ext cx="2143140" cy="16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H:\quimica 12\Fotografia0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720" y="1823058"/>
            <a:ext cx="2368230" cy="17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1500174"/>
            <a:ext cx="1803173" cy="228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4071942"/>
            <a:ext cx="1760971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08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31670"/>
              </p:ext>
            </p:extLst>
          </p:nvPr>
        </p:nvGraphicFramePr>
        <p:xfrm>
          <a:off x="179513" y="246530"/>
          <a:ext cx="8496942" cy="6350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021"/>
                <a:gridCol w="1512167"/>
              </a:tblGrid>
              <a:tr h="115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519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com o prego enrolado com fita de magnésio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com o prego enrolado em fio de cromoníquel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 ( nas partes não revestidas)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 ( nas partes não revestidas)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753135"/>
            <a:ext cx="1944216" cy="246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466867"/>
            <a:ext cx="1944216" cy="2106149"/>
          </a:xfrm>
          <a:prstGeom prst="rect">
            <a:avLst/>
          </a:prstGeom>
        </p:spPr>
      </p:pic>
      <p:pic>
        <p:nvPicPr>
          <p:cNvPr id="21506" name="Picture 2" descr="H:\quimica 12\Fotografia0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1538" y="1629763"/>
            <a:ext cx="2101026" cy="17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H:\quimica 12\Fotografia0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6473" y="4095969"/>
            <a:ext cx="2461947" cy="17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85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570319"/>
              </p:ext>
            </p:extLst>
          </p:nvPr>
        </p:nvGraphicFramePr>
        <p:xfrm>
          <a:off x="179513" y="246530"/>
          <a:ext cx="8496942" cy="6350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021"/>
                <a:gridCol w="1512167"/>
              </a:tblGrid>
              <a:tr h="115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519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com o prego enrolado em papel de aluminío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 com o prego enrolado em papel de aluminío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Formação de ferrugem na parte não revestida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Formação de ferrugem na parte não revestida</a:t>
                      </a: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500174"/>
            <a:ext cx="1463485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3857628"/>
            <a:ext cx="1712600" cy="234617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1500198" cy="219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H:\quimica 12\Fotografia0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8416" y="4246832"/>
            <a:ext cx="2286016" cy="16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92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844" y="620688"/>
            <a:ext cx="7740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Material e  Equipamento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  <a:p>
            <a:pPr algn="ctr"/>
            <a:r>
              <a:rPr lang="pt-P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                         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456795"/>
            <a:ext cx="471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Tubos de ensaio-30</a:t>
            </a:r>
          </a:p>
          <a:p>
            <a:r>
              <a:rPr lang="pt-PT" sz="2000" dirty="0" smtClean="0"/>
              <a:t>Rolha de cortiça-2</a:t>
            </a:r>
          </a:p>
          <a:p>
            <a:r>
              <a:rPr lang="pt-PT" sz="2000" dirty="0" smtClean="0"/>
              <a:t>Gobelés (100 ml)-3</a:t>
            </a:r>
          </a:p>
          <a:p>
            <a:r>
              <a:rPr lang="pt-PT" sz="2000" dirty="0" smtClean="0"/>
              <a:t>Lixa </a:t>
            </a:r>
          </a:p>
          <a:p>
            <a:r>
              <a:rPr lang="pt-PT" sz="2000" dirty="0" smtClean="0"/>
              <a:t>Vareta de vidro-2</a:t>
            </a:r>
          </a:p>
          <a:p>
            <a:r>
              <a:rPr lang="pt-PT" sz="2000" dirty="0" smtClean="0"/>
              <a:t>Placa de aquecimento</a:t>
            </a:r>
          </a:p>
          <a:p>
            <a:r>
              <a:rPr lang="pt-PT" sz="2000" dirty="0" smtClean="0"/>
              <a:t>Balão volumétrico( 50 ml)-2</a:t>
            </a:r>
          </a:p>
          <a:p>
            <a:r>
              <a:rPr lang="pt-PT" sz="2000" dirty="0" smtClean="0"/>
              <a:t>Suporte para tubos de ensaio-2</a:t>
            </a:r>
          </a:p>
          <a:p>
            <a:r>
              <a:rPr lang="pt-PT" sz="2000" dirty="0" smtClean="0"/>
              <a:t>Garrafa de esguicho-1</a:t>
            </a:r>
          </a:p>
          <a:p>
            <a:r>
              <a:rPr lang="pt-PT" sz="2000" dirty="0" smtClean="0"/>
              <a:t>Caixa de Petri-2</a:t>
            </a:r>
          </a:p>
          <a:p>
            <a:r>
              <a:rPr lang="pt-PT" sz="2000" dirty="0" smtClean="0"/>
              <a:t>Pipeta de Pasteur-2</a:t>
            </a:r>
          </a:p>
          <a:p>
            <a:r>
              <a:rPr lang="pt-PT" sz="2000" dirty="0" smtClean="0"/>
              <a:t>Balança digital</a:t>
            </a:r>
          </a:p>
          <a:p>
            <a:r>
              <a:rPr lang="pt-PT" sz="2000" dirty="0" smtClean="0"/>
              <a:t>Espátula-1</a:t>
            </a:r>
          </a:p>
          <a:p>
            <a:r>
              <a:rPr lang="pt-PT" sz="2000" dirty="0" smtClean="0"/>
              <a:t>Frasco-2</a:t>
            </a:r>
          </a:p>
        </p:txBody>
      </p:sp>
      <p:pic>
        <p:nvPicPr>
          <p:cNvPr id="3074" name="Picture 2" descr="G:\laboratorio\Fotografia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3635896" cy="27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43438" y="435769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Pipeta graduada com pompete-1</a:t>
            </a:r>
          </a:p>
          <a:p>
            <a:r>
              <a:rPr lang="pt-PT" dirty="0" smtClean="0"/>
              <a:t>Papel-1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23391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6934935"/>
              </p:ext>
            </p:extLst>
          </p:nvPr>
        </p:nvGraphicFramePr>
        <p:xfrm>
          <a:off x="179513" y="246530"/>
          <a:ext cx="8496942" cy="6350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2032"/>
                <a:gridCol w="2052129"/>
                <a:gridCol w="2110593"/>
                <a:gridCol w="1490021"/>
                <a:gridCol w="1512167"/>
              </a:tblGrid>
              <a:tr h="115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Nº Tubo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inicial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Foto 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Condições eum que ocorre corrosão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Resultados obtidos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</a:tr>
              <a:tr h="519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r>
                        <a:rPr lang="pt-PT" sz="1600" dirty="0" smtClean="0">
                          <a:effectLst/>
                        </a:rPr>
                        <a:t>Água</a:t>
                      </a:r>
                      <a:r>
                        <a:rPr lang="pt-PT" sz="1600" baseline="0" dirty="0" smtClean="0">
                          <a:effectLst/>
                        </a:rPr>
                        <a:t> da torneira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Água da torneira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aseline="0" dirty="0" smtClean="0">
                          <a:effectLst/>
                        </a:rPr>
                        <a:t>Ocorreu corrosão com deposição da ferrugem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aseline="0" dirty="0" smtClean="0">
                        <a:effectLst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  <p:pic>
        <p:nvPicPr>
          <p:cNvPr id="23555" name="Picture 3" descr="H:\quimica 12\Fotografia0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3874" y="1709342"/>
            <a:ext cx="2160240" cy="174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786190"/>
            <a:ext cx="1683617" cy="235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 descr="H:\quimica 12\Fotografia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8676" y="4223432"/>
            <a:ext cx="2426610" cy="16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81211"/>
            <a:ext cx="16836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950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034" y="1142984"/>
          <a:ext cx="8174070" cy="397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332"/>
                <a:gridCol w="2445332"/>
                <a:gridCol w="3283406"/>
              </a:tblGrid>
              <a:tr h="95912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Foto final</a:t>
                      </a:r>
                      <a:endParaRPr lang="en-US" sz="1800" dirty="0"/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Condição analisada</a:t>
                      </a:r>
                      <a:endParaRPr lang="en-US" sz="1800" dirty="0"/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Resultados obtidos</a:t>
                      </a:r>
                      <a:endParaRPr lang="en-US" sz="1800" dirty="0"/>
                    </a:p>
                  </a:txBody>
                  <a:tcPr marL="91454" marR="91454" marT="45715" marB="45715"/>
                </a:tc>
              </a:tr>
              <a:tr h="3014391">
                <a:tc>
                  <a:txBody>
                    <a:bodyPr/>
                    <a:lstStyle/>
                    <a:p>
                      <a:endParaRPr lang="pt-PT" sz="1800" dirty="0" smtClean="0"/>
                    </a:p>
                    <a:p>
                      <a:endParaRPr lang="pt-PT" sz="1800" dirty="0" smtClean="0"/>
                    </a:p>
                    <a:p>
                      <a:endParaRPr lang="pt-PT" sz="1800" dirty="0" smtClean="0"/>
                    </a:p>
                    <a:p>
                      <a:endParaRPr lang="pt-PT" sz="1800" dirty="0" smtClean="0"/>
                    </a:p>
                    <a:p>
                      <a:endParaRPr lang="pt-PT" sz="1800" dirty="0" smtClean="0"/>
                    </a:p>
                    <a:p>
                      <a:endParaRPr lang="pt-PT" sz="1800" dirty="0" smtClean="0"/>
                    </a:p>
                    <a:p>
                      <a:endParaRPr lang="en-US" sz="1800" dirty="0"/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Prego mergulhado</a:t>
                      </a:r>
                      <a:r>
                        <a:rPr lang="pt-PT" sz="1800" baseline="0" dirty="0" smtClean="0"/>
                        <a:t> em gelatina</a:t>
                      </a:r>
                      <a:endParaRPr lang="en-US" sz="1800" dirty="0"/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Formação de um precipitado</a:t>
                      </a:r>
                      <a:r>
                        <a:rPr lang="pt-PT" sz="1800" baseline="0" dirty="0" smtClean="0"/>
                        <a:t> de cor azul da Prússia, ocorreu a oxidação do ferro</a:t>
                      </a:r>
                      <a:endParaRPr lang="en-US" sz="1800" dirty="0"/>
                    </a:p>
                  </a:txBody>
                  <a:tcPr marL="91454" marR="91454" marT="45715" marB="45715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143116"/>
            <a:ext cx="22860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1583531" y="3329782"/>
            <a:ext cx="5622925" cy="1100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Tabela de registos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84438" y="115888"/>
          <a:ext cx="6408738" cy="635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46"/>
                <a:gridCol w="2112244"/>
                <a:gridCol w="2160248"/>
              </a:tblGrid>
              <a:tr h="865696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Nr. de prego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Mass</a:t>
                      </a:r>
                      <a:r>
                        <a:rPr lang="pt-PT" sz="1800" baseline="0" dirty="0" smtClean="0"/>
                        <a:t>a inicial (g)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Massa final     (g)</a:t>
                      </a:r>
                    </a:p>
                    <a:p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0,0290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0,0280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0,0275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0,0280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6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0,0270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0,0270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7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8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0,0280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9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0,0275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11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12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13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0,0280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0,0277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14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0,0275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0,0265</a:t>
                      </a:r>
                      <a:endParaRPr lang="en-US" sz="1800" dirty="0"/>
                    </a:p>
                  </a:txBody>
                  <a:tcPr marT="45729" marB="45729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1694656" y="3058319"/>
            <a:ext cx="5065712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Tabela de registos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43175" y="263109"/>
          <a:ext cx="6392876" cy="6337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444"/>
                <a:gridCol w="1810216"/>
                <a:gridCol w="1810216"/>
              </a:tblGrid>
              <a:tr h="612208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Nr.</a:t>
                      </a:r>
                      <a:r>
                        <a:rPr lang="pt-PT" sz="1800" baseline="0" dirty="0" smtClean="0"/>
                        <a:t> de prego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Massa</a:t>
                      </a:r>
                      <a:r>
                        <a:rPr lang="pt-PT" sz="1800" baseline="0" dirty="0" smtClean="0"/>
                        <a:t> inicial(g)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Massa final    (g)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16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0,0350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0,0350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17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18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0,0308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19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21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0,0295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22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23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24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0,0305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0,0300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26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0,0305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27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0,0303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28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29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0,0315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7979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30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0,0310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0,0300</a:t>
                      </a:r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</a:rPr>
              <a:t>R</a:t>
            </a:r>
            <a:r>
              <a:rPr lang="pt-P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</a:rPr>
              <a:t>eagentes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596" y="1357298"/>
            <a:ext cx="30003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Folha de gelatina</a:t>
            </a:r>
          </a:p>
          <a:p>
            <a:r>
              <a:rPr lang="pt-PT" dirty="0" smtClean="0"/>
              <a:t>Água destilada</a:t>
            </a:r>
          </a:p>
          <a:p>
            <a:r>
              <a:rPr lang="pt-PT" dirty="0" smtClean="0"/>
              <a:t>Água da torneira</a:t>
            </a:r>
          </a:p>
          <a:p>
            <a:r>
              <a:rPr lang="pt-PT" dirty="0" smtClean="0"/>
              <a:t>Água fervida</a:t>
            </a:r>
          </a:p>
          <a:p>
            <a:r>
              <a:rPr lang="pt-PT" dirty="0" smtClean="0"/>
              <a:t>Água salgada</a:t>
            </a:r>
          </a:p>
          <a:p>
            <a:r>
              <a:rPr lang="pt-PT" dirty="0" smtClean="0"/>
              <a:t>Solução ácida</a:t>
            </a:r>
          </a:p>
          <a:p>
            <a:r>
              <a:rPr lang="pt-PT" dirty="0" smtClean="0"/>
              <a:t>Solução alcalina (NaOH)</a:t>
            </a:r>
          </a:p>
          <a:p>
            <a:r>
              <a:rPr lang="pt-PT" dirty="0" smtClean="0"/>
              <a:t>Óleo alimentar</a:t>
            </a:r>
          </a:p>
          <a:p>
            <a:r>
              <a:rPr lang="pt-PT" dirty="0" smtClean="0"/>
              <a:t>Papel de alumínio</a:t>
            </a:r>
          </a:p>
          <a:p>
            <a:r>
              <a:rPr lang="pt-PT" dirty="0" smtClean="0"/>
              <a:t>Fio de cobre</a:t>
            </a:r>
          </a:p>
          <a:p>
            <a:r>
              <a:rPr lang="pt-PT" dirty="0" smtClean="0"/>
              <a:t>Fio de cromoníquel</a:t>
            </a:r>
          </a:p>
          <a:p>
            <a:r>
              <a:rPr lang="pt-PT" dirty="0" smtClean="0"/>
              <a:t>Fita de magnésio</a:t>
            </a:r>
          </a:p>
          <a:p>
            <a:r>
              <a:rPr lang="pt-PT" dirty="0" smtClean="0"/>
              <a:t>15 pregos de ferro</a:t>
            </a:r>
          </a:p>
          <a:p>
            <a:r>
              <a:rPr lang="pt-PT" dirty="0" smtClean="0"/>
              <a:t>15 pregos de aço</a:t>
            </a:r>
          </a:p>
          <a:p>
            <a:r>
              <a:rPr lang="pt-PT" dirty="0" smtClean="0"/>
              <a:t>Fenolftaleína</a:t>
            </a:r>
          </a:p>
          <a:p>
            <a:endParaRPr lang="pt-PT" dirty="0" smtClean="0"/>
          </a:p>
          <a:p>
            <a:r>
              <a:rPr lang="pt-PT" dirty="0" smtClean="0"/>
              <a:t>Agente Exsicante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572140"/>
            <a:ext cx="1000132" cy="28575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857496"/>
            <a:ext cx="481013" cy="223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288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065776" cy="765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stellar" pitchFamily="18" charset="0"/>
              </a:rPr>
              <a:t>S</a:t>
            </a:r>
            <a:r>
              <a:rPr lang="pt-P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stellar" pitchFamily="18" charset="0"/>
              </a:rPr>
              <a:t>egurança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stellar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="" val="3769577252"/>
              </p:ext>
            </p:extLst>
          </p:nvPr>
        </p:nvGraphicFramePr>
        <p:xfrm>
          <a:off x="928662" y="1428736"/>
          <a:ext cx="7197950" cy="4785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88053"/>
                <a:gridCol w="1439590"/>
                <a:gridCol w="1439590"/>
                <a:gridCol w="1894198"/>
                <a:gridCol w="1136519"/>
              </a:tblGrid>
              <a:tr h="94488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REAGENTE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SÍMBOLO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FRASES DE RISCO</a:t>
                      </a:r>
                    </a:p>
                    <a:p>
                      <a:pPr algn="ctr"/>
                      <a:r>
                        <a:rPr lang="pt-PT" sz="1400" dirty="0" smtClean="0"/>
                        <a:t>E</a:t>
                      </a:r>
                      <a:r>
                        <a:rPr lang="pt-PT" sz="1400" baseline="0" dirty="0" smtClean="0"/>
                        <a:t> SEGURANÇA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 smtClean="0"/>
                        <a:t>Cuidados</a:t>
                      </a:r>
                      <a:endParaRPr lang="pt-PT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EPIS</a:t>
                      </a:r>
                    </a:p>
                  </a:txBody>
                  <a:tcPr/>
                </a:tc>
              </a:tr>
              <a:tr h="1798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1600" dirty="0" smtClean="0"/>
                        <a:t>corrosivo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R:35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S:</a:t>
                      </a:r>
                      <a:r>
                        <a:rPr lang="pt-PT" sz="1600" baseline="0" dirty="0" smtClean="0"/>
                        <a:t> 26-30-45</a:t>
                      </a:r>
                      <a:endParaRPr lang="en-US" sz="16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Liberta</a:t>
                      </a:r>
                      <a:r>
                        <a:rPr lang="pt-PT" sz="1600" baseline="0" dirty="0" smtClean="0"/>
                        <a:t> vapores tóxicos</a:t>
                      </a:r>
                    </a:p>
                    <a:p>
                      <a:r>
                        <a:rPr lang="pt-PT" sz="1600" baseline="0" dirty="0" smtClean="0"/>
                        <a:t>Cuidados com a pele e com os olhos</a:t>
                      </a:r>
                    </a:p>
                    <a:p>
                      <a:r>
                        <a:rPr lang="pt-PT" sz="1600" baseline="0" dirty="0" smtClean="0"/>
                        <a:t>Trabalhar na hotte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Luvas</a:t>
                      </a:r>
                    </a:p>
                    <a:p>
                      <a:r>
                        <a:rPr lang="pt-PT" sz="1600" dirty="0" smtClean="0"/>
                        <a:t>Hotte</a:t>
                      </a:r>
                    </a:p>
                    <a:p>
                      <a:r>
                        <a:rPr lang="pt-PT" sz="1600" dirty="0" smtClean="0"/>
                        <a:t>Máscara</a:t>
                      </a:r>
                      <a:endParaRPr lang="en-US" sz="1600" dirty="0"/>
                    </a:p>
                  </a:txBody>
                  <a:tcPr/>
                </a:tc>
              </a:tr>
              <a:tr h="2042160">
                <a:tc>
                  <a:txBody>
                    <a:bodyPr/>
                    <a:lstStyle/>
                    <a:p>
                      <a:r>
                        <a:rPr lang="pt-PT" dirty="0" smtClean="0"/>
                        <a:t>NaOH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sz="1600" dirty="0" smtClean="0"/>
                        <a:t>Corrosivo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R:35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S:</a:t>
                      </a:r>
                      <a:r>
                        <a:rPr lang="pt-PT" sz="1600" baseline="0" dirty="0" smtClean="0"/>
                        <a:t> 26-30-45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Provoca queimaduras graves</a:t>
                      </a:r>
                    </a:p>
                    <a:p>
                      <a:r>
                        <a:rPr lang="pt-PT" sz="1600" dirty="0" smtClean="0"/>
                        <a:t>Usar luvas adequadas</a:t>
                      </a:r>
                      <a:r>
                        <a:rPr lang="pt-PT" sz="1600" baseline="0" dirty="0" smtClean="0"/>
                        <a:t> e equipamento de protecção adequada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Luvas </a:t>
                      </a:r>
                    </a:p>
                    <a:p>
                      <a:r>
                        <a:rPr lang="pt-PT" sz="1600" dirty="0" smtClean="0"/>
                        <a:t>Máscara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428868"/>
            <a:ext cx="117317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357694"/>
            <a:ext cx="1152128" cy="11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571504" cy="28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179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57232"/>
            <a:ext cx="7772400" cy="1200168"/>
          </a:xfrm>
        </p:spPr>
        <p:txBody>
          <a:bodyPr/>
          <a:lstStyle/>
          <a:p>
            <a:r>
              <a:rPr lang="pt-PT" dirty="0" smtClean="0"/>
              <a:t>Cálculos prévios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910" y="2786058"/>
            <a:ext cx="34290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Preparar 50 ml de uma solução aquosa de NaOH de concentração de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429000"/>
            <a:ext cx="1028707" cy="285752"/>
          </a:xfrm>
          <a:prstGeom prst="rect">
            <a:avLst/>
          </a:prstGeom>
          <a:noFill/>
        </p:spPr>
      </p:pic>
      <p:sp>
        <p:nvSpPr>
          <p:cNvPr id="10" name="Rectangle 3"/>
          <p:cNvSpPr/>
          <p:nvPr/>
        </p:nvSpPr>
        <p:spPr>
          <a:xfrm>
            <a:off x="642910" y="3929066"/>
            <a:ext cx="2666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Dados:</a:t>
            </a:r>
            <a:endParaRPr lang="en-US" dirty="0" smtClean="0"/>
          </a:p>
          <a:p>
            <a:r>
              <a:rPr lang="en-US" dirty="0" smtClean="0"/>
              <a:t>M(NaOH)=40,00 g/mol</a:t>
            </a:r>
          </a:p>
          <a:p>
            <a:endParaRPr lang="en-US" dirty="0" smtClean="0"/>
          </a:p>
        </p:txBody>
      </p:sp>
      <p:sp>
        <p:nvSpPr>
          <p:cNvPr id="11" name="Rectangle 4"/>
          <p:cNvSpPr/>
          <p:nvPr/>
        </p:nvSpPr>
        <p:spPr>
          <a:xfrm>
            <a:off x="714348" y="457200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V=50 ml</a:t>
            </a:r>
            <a:endParaRPr lang="en-US" dirty="0"/>
          </a:p>
        </p:txBody>
      </p:sp>
      <p:sp>
        <p:nvSpPr>
          <p:cNvPr id="12" name="TextBox 15"/>
          <p:cNvSpPr txBox="1"/>
          <p:nvPr/>
        </p:nvSpPr>
        <p:spPr>
          <a:xfrm>
            <a:off x="642910" y="5000636"/>
            <a:ext cx="27897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1º calcular o nº de moles</a:t>
            </a:r>
            <a:endParaRPr lang="en-US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72140"/>
            <a:ext cx="642942" cy="408021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000768"/>
            <a:ext cx="2216619" cy="428628"/>
          </a:xfrm>
          <a:prstGeom prst="rect">
            <a:avLst/>
          </a:prstGeom>
          <a:noFill/>
        </p:spPr>
      </p:pic>
      <p:sp>
        <p:nvSpPr>
          <p:cNvPr id="19" name="TextBox 15"/>
          <p:cNvSpPr txBox="1"/>
          <p:nvPr/>
        </p:nvSpPr>
        <p:spPr>
          <a:xfrm>
            <a:off x="4429124" y="3143248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2º calcular o a massa a pesar</a:t>
            </a:r>
            <a:endParaRPr lang="en-US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14752"/>
            <a:ext cx="642942" cy="442023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714752"/>
            <a:ext cx="1285884" cy="436951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357694"/>
            <a:ext cx="700092" cy="285752"/>
          </a:xfrm>
          <a:prstGeom prst="rect">
            <a:avLst/>
          </a:prstGeom>
          <a:noFill/>
        </p:spPr>
      </p:pic>
      <p:sp>
        <p:nvSpPr>
          <p:cNvPr id="26" name="TextBox 15"/>
          <p:cNvSpPr txBox="1"/>
          <p:nvPr/>
        </p:nvSpPr>
        <p:spPr>
          <a:xfrm>
            <a:off x="4429124" y="4786322"/>
            <a:ext cx="40005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Massa de NaOH a pesar é de 2g</a:t>
            </a:r>
            <a:endParaRPr lang="en-US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072066" y="26431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50 ml------------0,05 </a:t>
            </a:r>
            <a:endParaRPr lang="pt-PT" dirty="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714620"/>
            <a:ext cx="428628" cy="30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940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57232"/>
            <a:ext cx="7772400" cy="1200168"/>
          </a:xfrm>
        </p:spPr>
        <p:txBody>
          <a:bodyPr/>
          <a:lstStyle/>
          <a:p>
            <a:r>
              <a:rPr lang="pt-PT" dirty="0" smtClean="0"/>
              <a:t>Cálculos prévios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2786058"/>
            <a:ext cx="35719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Preparar 50 ml de uma solução aquosa de           </a:t>
            </a:r>
            <a:r>
              <a:rPr lang="pt-PT" dirty="0" err="1" smtClean="0">
                <a:solidFill>
                  <a:schemeClr val="tx1"/>
                </a:solidFill>
              </a:rPr>
              <a:t>de</a:t>
            </a:r>
            <a:r>
              <a:rPr lang="pt-PT" dirty="0" smtClean="0">
                <a:solidFill>
                  <a:schemeClr val="tx1"/>
                </a:solidFill>
              </a:rPr>
              <a:t> concentração de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429000"/>
            <a:ext cx="1028707" cy="285752"/>
          </a:xfrm>
          <a:prstGeom prst="rect">
            <a:avLst/>
          </a:prstGeom>
          <a:noFill/>
        </p:spPr>
      </p:pic>
      <p:sp>
        <p:nvSpPr>
          <p:cNvPr id="10" name="Rectangle 3"/>
          <p:cNvSpPr/>
          <p:nvPr/>
        </p:nvSpPr>
        <p:spPr>
          <a:xfrm>
            <a:off x="642910" y="3786190"/>
            <a:ext cx="904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Dados: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Rectangle 4"/>
          <p:cNvSpPr/>
          <p:nvPr/>
        </p:nvSpPr>
        <p:spPr>
          <a:xfrm>
            <a:off x="642910" y="457200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V=50 ml</a:t>
            </a:r>
            <a:endParaRPr lang="en-US" dirty="0"/>
          </a:p>
        </p:txBody>
      </p:sp>
      <p:sp>
        <p:nvSpPr>
          <p:cNvPr id="12" name="TextBox 15"/>
          <p:cNvSpPr txBox="1"/>
          <p:nvPr/>
        </p:nvSpPr>
        <p:spPr>
          <a:xfrm>
            <a:off x="500034" y="5143512"/>
            <a:ext cx="27897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1º calcular o nº de moles</a:t>
            </a:r>
            <a:endParaRPr lang="en-US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72140"/>
            <a:ext cx="642942" cy="408021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000768"/>
            <a:ext cx="2216619" cy="428628"/>
          </a:xfrm>
          <a:prstGeom prst="rect">
            <a:avLst/>
          </a:prstGeom>
          <a:noFill/>
        </p:spPr>
      </p:pic>
      <p:sp>
        <p:nvSpPr>
          <p:cNvPr id="19" name="TextBox 15"/>
          <p:cNvSpPr txBox="1"/>
          <p:nvPr/>
        </p:nvSpPr>
        <p:spPr>
          <a:xfrm>
            <a:off x="4429124" y="2786058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2ºA massa de soluto de </a:t>
            </a:r>
            <a:endParaRPr lang="en-US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357562"/>
            <a:ext cx="642942" cy="442023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6" name="TextBox 15"/>
          <p:cNvSpPr txBox="1"/>
          <p:nvPr/>
        </p:nvSpPr>
        <p:spPr>
          <a:xfrm>
            <a:off x="4357686" y="4286256"/>
            <a:ext cx="40005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3º </a:t>
            </a:r>
            <a:r>
              <a:rPr lang="pt-PT" dirty="0" smtClean="0"/>
              <a:t>calcular</a:t>
            </a:r>
            <a:r>
              <a:rPr lang="en-US" dirty="0" smtClean="0"/>
              <a:t> a </a:t>
            </a:r>
            <a:r>
              <a:rPr lang="en-US" dirty="0" err="1" smtClean="0"/>
              <a:t>massa</a:t>
            </a:r>
            <a:r>
              <a:rPr lang="en-US" dirty="0" smtClean="0"/>
              <a:t> de </a:t>
            </a:r>
            <a:r>
              <a:rPr lang="en-US" dirty="0" err="1" smtClean="0"/>
              <a:t>solução</a:t>
            </a:r>
            <a:r>
              <a:rPr lang="en-US" dirty="0" smtClean="0"/>
              <a:t> de  </a:t>
            </a:r>
            <a:endParaRPr 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143248"/>
            <a:ext cx="481013" cy="223727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143380"/>
            <a:ext cx="2343166" cy="285752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357694"/>
            <a:ext cx="1042997" cy="285753"/>
          </a:xfrm>
          <a:prstGeom prst="rect">
            <a:avLst/>
          </a:prstGeom>
          <a:noFill/>
        </p:spPr>
      </p:pic>
      <p:sp>
        <p:nvSpPr>
          <p:cNvPr id="28" name="CaixaDeTexto 27"/>
          <p:cNvSpPr txBox="1"/>
          <p:nvPr/>
        </p:nvSpPr>
        <p:spPr>
          <a:xfrm>
            <a:off x="571472" y="4857760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% (m/</a:t>
            </a:r>
            <a:r>
              <a:rPr lang="pt-PT" sz="1400" dirty="0" err="1" smtClean="0"/>
              <a:t>m</a:t>
            </a:r>
            <a:r>
              <a:rPr lang="pt-PT" sz="1400" dirty="0" smtClean="0"/>
              <a:t>)=98%</a:t>
            </a:r>
            <a:endParaRPr lang="pt-PT" sz="1400" dirty="0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786190"/>
            <a:ext cx="1024625" cy="437340"/>
          </a:xfrm>
          <a:prstGeom prst="rect">
            <a:avLst/>
          </a:prstGeom>
          <a:noFill/>
        </p:spPr>
      </p:pic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857628"/>
            <a:ext cx="2464611" cy="285752"/>
          </a:xfrm>
          <a:prstGeom prst="rect">
            <a:avLst/>
          </a:prstGeom>
          <a:noFill/>
        </p:spPr>
      </p:pic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857760"/>
            <a:ext cx="5329972" cy="500066"/>
          </a:xfrm>
          <a:prstGeom prst="rect">
            <a:avLst/>
          </a:prstGeom>
          <a:noFill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357694"/>
            <a:ext cx="481013" cy="223727"/>
          </a:xfrm>
          <a:prstGeom prst="rect">
            <a:avLst/>
          </a:prstGeom>
          <a:noFill/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928934"/>
            <a:ext cx="481013" cy="223727"/>
          </a:xfrm>
          <a:prstGeom prst="rect">
            <a:avLst/>
          </a:prstGeom>
          <a:noFill/>
        </p:spPr>
      </p:pic>
      <p:sp>
        <p:nvSpPr>
          <p:cNvPr id="37" name="TextBox 15"/>
          <p:cNvSpPr txBox="1"/>
          <p:nvPr/>
        </p:nvSpPr>
        <p:spPr>
          <a:xfrm>
            <a:off x="4286248" y="5429264"/>
            <a:ext cx="41434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4º </a:t>
            </a:r>
            <a:r>
              <a:rPr lang="pt-PT" dirty="0" smtClean="0"/>
              <a:t>calcular</a:t>
            </a:r>
            <a:r>
              <a:rPr lang="en-US" dirty="0" smtClean="0"/>
              <a:t> o volume a pipetar de </a:t>
            </a:r>
            <a:endParaRPr lang="en-US" dirty="0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500702"/>
            <a:ext cx="481013" cy="223727"/>
          </a:xfrm>
          <a:prstGeom prst="rect">
            <a:avLst/>
          </a:prstGeom>
          <a:noFill/>
        </p:spPr>
      </p:pic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929329"/>
            <a:ext cx="2131238" cy="428629"/>
          </a:xfrm>
          <a:prstGeom prst="rect">
            <a:avLst/>
          </a:prstGeom>
          <a:noFill/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929330"/>
            <a:ext cx="500066" cy="383772"/>
          </a:xfrm>
          <a:prstGeom prst="rect">
            <a:avLst/>
          </a:prstGeom>
          <a:noFill/>
        </p:spPr>
      </p:pic>
      <p:sp>
        <p:nvSpPr>
          <p:cNvPr id="45" name="CaixaDeTexto 44"/>
          <p:cNvSpPr txBox="1"/>
          <p:nvPr/>
        </p:nvSpPr>
        <p:spPr>
          <a:xfrm>
            <a:off x="585788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50 ml------------0,05 </a:t>
            </a:r>
            <a:endParaRPr lang="pt-PT" dirty="0"/>
          </a:p>
        </p:txBody>
      </p:sp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428868"/>
            <a:ext cx="428628" cy="30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940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57232"/>
            <a:ext cx="7772400" cy="1200168"/>
          </a:xfrm>
        </p:spPr>
        <p:txBody>
          <a:bodyPr/>
          <a:lstStyle/>
          <a:p>
            <a:r>
              <a:rPr lang="pt-PT" dirty="0" smtClean="0"/>
              <a:t>Cálculos prévios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2786058"/>
            <a:ext cx="37862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Preparar 50 ml de uma solução aquosa de </a:t>
            </a:r>
            <a:r>
              <a:rPr lang="pt-PT" dirty="0" err="1" smtClean="0">
                <a:solidFill>
                  <a:schemeClr val="tx1"/>
                </a:solidFill>
              </a:rPr>
              <a:t>NaCl</a:t>
            </a:r>
            <a:r>
              <a:rPr lang="pt-PT" dirty="0" smtClean="0">
                <a:solidFill>
                  <a:schemeClr val="tx1"/>
                </a:solidFill>
              </a:rPr>
              <a:t>  de concentração de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429000"/>
            <a:ext cx="1028707" cy="285752"/>
          </a:xfrm>
          <a:prstGeom prst="rect">
            <a:avLst/>
          </a:prstGeom>
          <a:noFill/>
        </p:spPr>
      </p:pic>
      <p:sp>
        <p:nvSpPr>
          <p:cNvPr id="10" name="Rectangle 3"/>
          <p:cNvSpPr/>
          <p:nvPr/>
        </p:nvSpPr>
        <p:spPr>
          <a:xfrm>
            <a:off x="642910" y="3786190"/>
            <a:ext cx="904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Dados: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Rectangle 4"/>
          <p:cNvSpPr/>
          <p:nvPr/>
        </p:nvSpPr>
        <p:spPr>
          <a:xfrm>
            <a:off x="642910" y="4143380"/>
            <a:ext cx="2143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V=50 ml</a:t>
            </a:r>
          </a:p>
          <a:p>
            <a:r>
              <a:rPr lang="en-US" sz="1400" dirty="0" err="1" smtClean="0"/>
              <a:t>Ar</a:t>
            </a:r>
            <a:r>
              <a:rPr lang="en-US" sz="1400" dirty="0" smtClean="0"/>
              <a:t>(Na)=22,98</a:t>
            </a:r>
          </a:p>
          <a:p>
            <a:r>
              <a:rPr lang="en-US" sz="1400" dirty="0" err="1" smtClean="0"/>
              <a:t>Ar</a:t>
            </a:r>
            <a:r>
              <a:rPr lang="en-US" sz="1400" dirty="0" smtClean="0"/>
              <a:t>(</a:t>
            </a:r>
            <a:r>
              <a:rPr lang="en-US" sz="1400" dirty="0" err="1" smtClean="0"/>
              <a:t>Cl</a:t>
            </a:r>
            <a:r>
              <a:rPr lang="en-US" sz="1400" dirty="0" smtClean="0"/>
              <a:t>)=35,45</a:t>
            </a:r>
            <a:endParaRPr lang="en-US" sz="1400" dirty="0"/>
          </a:p>
        </p:txBody>
      </p:sp>
      <p:sp>
        <p:nvSpPr>
          <p:cNvPr id="12" name="TextBox 15"/>
          <p:cNvSpPr txBox="1"/>
          <p:nvPr/>
        </p:nvSpPr>
        <p:spPr>
          <a:xfrm>
            <a:off x="428596" y="5000636"/>
            <a:ext cx="27897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1º calcular o nº de moles</a:t>
            </a:r>
            <a:endParaRPr lang="en-US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72140"/>
            <a:ext cx="642942" cy="408021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000768"/>
            <a:ext cx="2216619" cy="428628"/>
          </a:xfrm>
          <a:prstGeom prst="rect">
            <a:avLst/>
          </a:prstGeom>
          <a:noFill/>
        </p:spPr>
      </p:pic>
      <p:sp>
        <p:nvSpPr>
          <p:cNvPr id="19" name="TextBox 15"/>
          <p:cNvSpPr txBox="1"/>
          <p:nvPr/>
        </p:nvSpPr>
        <p:spPr>
          <a:xfrm>
            <a:off x="4429124" y="2786058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2º A Massa molar</a:t>
            </a:r>
            <a:endParaRPr lang="en-US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286388"/>
            <a:ext cx="642942" cy="442023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6" name="TextBox 15"/>
          <p:cNvSpPr txBox="1"/>
          <p:nvPr/>
        </p:nvSpPr>
        <p:spPr>
          <a:xfrm>
            <a:off x="4357686" y="4714884"/>
            <a:ext cx="40005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3º </a:t>
            </a:r>
            <a:r>
              <a:rPr lang="pt-PT" dirty="0" smtClean="0"/>
              <a:t>calcular</a:t>
            </a:r>
            <a:r>
              <a:rPr lang="en-US" dirty="0" smtClean="0"/>
              <a:t> a Massa a pesar de (</a:t>
            </a:r>
            <a:r>
              <a:rPr lang="pt-PT" dirty="0" smtClean="0"/>
              <a:t>NaCl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286124"/>
            <a:ext cx="3557612" cy="285752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571876"/>
            <a:ext cx="3228997" cy="285752"/>
          </a:xfrm>
          <a:prstGeom prst="rect">
            <a:avLst/>
          </a:prstGeom>
          <a:noFill/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3" y="3929065"/>
            <a:ext cx="1757379" cy="285753"/>
          </a:xfrm>
          <a:prstGeom prst="rect">
            <a:avLst/>
          </a:prstGeom>
          <a:noFill/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286257"/>
            <a:ext cx="2428892" cy="303612"/>
          </a:xfrm>
          <a:prstGeom prst="rect">
            <a:avLst/>
          </a:prstGeom>
          <a:noFill/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786454"/>
            <a:ext cx="2186003" cy="500066"/>
          </a:xfrm>
          <a:prstGeom prst="rect">
            <a:avLst/>
          </a:prstGeom>
          <a:noFill/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428868"/>
            <a:ext cx="428628" cy="306163"/>
          </a:xfrm>
          <a:prstGeom prst="rect">
            <a:avLst/>
          </a:prstGeom>
          <a:noFill/>
        </p:spPr>
      </p:pic>
      <p:sp>
        <p:nvSpPr>
          <p:cNvPr id="55" name="CaixaDeTexto 54"/>
          <p:cNvSpPr txBox="1"/>
          <p:nvPr/>
        </p:nvSpPr>
        <p:spPr>
          <a:xfrm>
            <a:off x="4857752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50 ml------------0,05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64940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aboratorio\Fotografia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286124"/>
            <a:ext cx="3929075" cy="2946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laboratorio\Fotografia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3905278" cy="292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65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540</TotalTime>
  <Words>1440</Words>
  <Application>Microsoft Office PowerPoint</Application>
  <PresentationFormat>Apresentação no Ecrã (4:3)</PresentationFormat>
  <Paragraphs>1043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Cívico</vt:lpstr>
      <vt:lpstr>AL1.3” Corrosão e protecção dos metais”</vt:lpstr>
      <vt:lpstr>Diapositivo 2</vt:lpstr>
      <vt:lpstr>Diapositivo 3</vt:lpstr>
      <vt:lpstr>Reagentes</vt:lpstr>
      <vt:lpstr>Segurança</vt:lpstr>
      <vt:lpstr>Cálculos prévios</vt:lpstr>
      <vt:lpstr>Cálculos prévios</vt:lpstr>
      <vt:lpstr>Cálculos prévios</vt:lpstr>
      <vt:lpstr>Diapositivo 9</vt:lpstr>
      <vt:lpstr>Resultados </vt:lpstr>
      <vt:lpstr>Diapositivo 11</vt:lpstr>
      <vt:lpstr>Diapositivo 12</vt:lpstr>
      <vt:lpstr>Diapositivo 13</vt:lpstr>
      <vt:lpstr>Diapositivo 14</vt:lpstr>
      <vt:lpstr>Resultados 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Tabela de registos</vt:lpstr>
      <vt:lpstr>Tabela de registos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AL1.3” Corosão e protecção dos metais”</dc:title>
  <dc:creator>Ion</dc:creator>
  <cp:lastModifiedBy>Carmo</cp:lastModifiedBy>
  <cp:revision>51</cp:revision>
  <dcterms:created xsi:type="dcterms:W3CDTF">2010-12-08T14:41:55Z</dcterms:created>
  <dcterms:modified xsi:type="dcterms:W3CDTF">2010-12-16T09:50:44Z</dcterms:modified>
</cp:coreProperties>
</file>